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9" d="100"/>
          <a:sy n="89" d="100"/>
        </p:scale>
        <p:origin x="-84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5992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59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750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073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399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837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302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757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331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752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453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18811-D276-4A21-BE91-4AEE995AF03E}" type="datetimeFigureOut">
              <a:rPr lang="ar-IQ" smtClean="0"/>
              <a:t>09/10/1441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1771-15B5-4998-B860-CC2DFCBCEA6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866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3" y="-162991"/>
            <a:ext cx="9880836" cy="5480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26" y="195486"/>
            <a:ext cx="1759074" cy="1314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صورة 8" descr="C:\Users\lenovo\Desktop\mai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171"/>
            <a:ext cx="1728192" cy="1243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مستطيل 9"/>
          <p:cNvSpPr/>
          <p:nvPr/>
        </p:nvSpPr>
        <p:spPr>
          <a:xfrm>
            <a:off x="2286000" y="13342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  <a:t>وزارة التعليم العلي والبحث العالي</a:t>
            </a:r>
            <a:r>
              <a:rPr kumimoji="0" lang="ar-IQ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  <a:t/>
            </a:r>
            <a:br>
              <a:rPr kumimoji="0" lang="ar-IQ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</a:b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  <a:t>جامعة البصرة – كلية الآداب</a:t>
            </a:r>
            <a:b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</a:b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  <a:t>قسم اللغة العربية </a:t>
            </a:r>
            <a:b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</a:br>
            <a:r>
              <a:rPr kumimoji="0" lang="ar-IQ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glow rad="228600">
                    <a:srgbClr val="FEB80A">
                      <a:satMod val="175000"/>
                      <a:alpha val="40000"/>
                    </a:srgbClr>
                  </a:glow>
                </a:effectLst>
                <a:uLnTx/>
                <a:uFillTx/>
                <a:latin typeface="Gill Sans MT"/>
                <a:ea typeface="+mj-ea"/>
                <a:cs typeface="Times New Roman"/>
              </a:rPr>
              <a:t>المرحلة الرابعة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811424" y="3867894"/>
            <a:ext cx="4567386" cy="118813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IQ" sz="3200" dirty="0" smtClean="0">
                <a:solidFill>
                  <a:schemeClr val="accent2">
                    <a:lumMod val="75000"/>
                  </a:schemeClr>
                </a:solidFill>
                <a:cs typeface="Old Antic Outline Shaded" pitchFamily="2" charset="-78"/>
              </a:rPr>
              <a:t>إعراب الفعل المضارع </a:t>
            </a:r>
          </a:p>
          <a:p>
            <a:pPr algn="ctr"/>
            <a:r>
              <a:rPr lang="ar-IQ" sz="3200" dirty="0" smtClean="0">
                <a:cs typeface="Old Antic Outline Shaded" pitchFamily="2" charset="-78"/>
              </a:rPr>
              <a:t>               </a:t>
            </a:r>
            <a:r>
              <a:rPr lang="ar-IQ" sz="3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Old Antic Outline Shaded" pitchFamily="2" charset="-78"/>
              </a:rPr>
              <a:t>المحاضرة الثالثة </a:t>
            </a:r>
            <a:endParaRPr lang="ar-IQ" sz="3200" dirty="0">
              <a:solidFill>
                <a:schemeClr val="tx2">
                  <a:lumMod val="60000"/>
                  <a:lumOff val="40000"/>
                </a:schemeClr>
              </a:solidFill>
              <a:cs typeface="Old Antic Outline Shaded" pitchFamily="2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-108520" y="3978492"/>
            <a:ext cx="4032447" cy="735546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400" b="1" dirty="0" err="1" smtClean="0">
                <a:solidFill>
                  <a:schemeClr val="accent3">
                    <a:lumMod val="75000"/>
                  </a:schemeClr>
                </a:solidFill>
                <a:latin typeface="(AH) Manal High" pitchFamily="2" charset="-78"/>
                <a:cs typeface="(AH) Manal High" pitchFamily="2" charset="-78"/>
              </a:rPr>
              <a:t>أ.م.د</a:t>
            </a:r>
            <a:r>
              <a:rPr lang="ar-IQ" sz="2400" b="1" dirty="0" smtClean="0">
                <a:solidFill>
                  <a:schemeClr val="accent3">
                    <a:lumMod val="75000"/>
                  </a:schemeClr>
                </a:solidFill>
                <a:latin typeface="(AH) Manal High" pitchFamily="2" charset="-78"/>
                <a:cs typeface="(AH) Manal High" pitchFamily="2" charset="-78"/>
              </a:rPr>
              <a:t>. جاسم صادق غالب</a:t>
            </a:r>
            <a:endParaRPr lang="ar-IQ" sz="2400" b="1" dirty="0">
              <a:solidFill>
                <a:schemeClr val="accent3">
                  <a:lumMod val="75000"/>
                </a:schemeClr>
              </a:solidFill>
              <a:latin typeface="(AH) Manal High" pitchFamily="2" charset="-78"/>
              <a:cs typeface="(AH) Manal Hig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61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324608"/>
            <a:ext cx="9949613" cy="5596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-108520" y="-128550"/>
            <a:ext cx="91450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400" dirty="0" smtClean="0">
              <a:solidFill>
                <a:srgbClr val="FFFF00"/>
              </a:solidFill>
              <a:cs typeface="PT Bold Heading" pitchFamily="2" charset="-78"/>
            </a:endParaRPr>
          </a:p>
          <a:p>
            <a:r>
              <a:rPr lang="ar-IQ" dirty="0" smtClean="0">
                <a:solidFill>
                  <a:srgbClr val="FFFF00"/>
                </a:solidFill>
                <a:cs typeface="PT Bold Heading" pitchFamily="2" charset="-78"/>
              </a:rPr>
              <a:t>والتحضيض </a:t>
            </a:r>
            <a:r>
              <a:rPr lang="ar-IQ" sz="2400" dirty="0" smtClean="0"/>
              <a:t>، نحو: لولا تأتينا فتحدَّثَنا . ومنه قوله تعالى : (( لولا أخرتني إلى أجل قريب فأصدقَ )).</a:t>
            </a:r>
          </a:p>
          <a:p>
            <a:r>
              <a:rPr lang="ar-IQ" dirty="0">
                <a:solidFill>
                  <a:srgbClr val="FFFF00"/>
                </a:solidFill>
                <a:cs typeface="PT Bold Heading" pitchFamily="2" charset="-78"/>
              </a:rPr>
              <a:t>والتَّمني </a:t>
            </a:r>
            <a:r>
              <a:rPr lang="ar-IQ" sz="2400" dirty="0" smtClean="0"/>
              <a:t>، نحو : ليت لي مالاً فأَصَّدَّقَ على الفقراء . ومنه قوله تعالى : </a:t>
            </a:r>
          </a:p>
          <a:p>
            <a:r>
              <a:rPr lang="ar-IQ" sz="2400" dirty="0" smtClean="0"/>
              <a:t>                                                       (( يا ليتني كنت معهم فأفوزَ فوزاً عظيماً )) .</a:t>
            </a:r>
          </a:p>
          <a:p>
            <a:endParaRPr lang="ar-IQ" sz="2400" dirty="0" smtClean="0"/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سؤال:  ما حكم الفعل الواقع بعد الفاء السَّبَبِيَّة إذا كان الطلب </a:t>
            </a:r>
            <a:r>
              <a:rPr lang="ar-IQ" sz="2000" dirty="0" err="1" smtClean="0">
                <a:solidFill>
                  <a:srgbClr val="FF0000"/>
                </a:solidFill>
                <a:cs typeface="PT Bold Heading" pitchFamily="2" charset="-78"/>
              </a:rPr>
              <a:t>للتَّرجَّى</a:t>
            </a:r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 ؟</a:t>
            </a:r>
          </a:p>
          <a:p>
            <a:r>
              <a:rPr lang="ar-IQ" sz="2000" dirty="0">
                <a:solidFill>
                  <a:srgbClr val="FF0000"/>
                </a:solidFill>
                <a:cs typeface="PT Bold Heading" pitchFamily="2" charset="-78"/>
              </a:rPr>
              <a:t>الجواب : </a:t>
            </a:r>
            <a:r>
              <a:rPr lang="ar-IQ" sz="2400" dirty="0" smtClean="0"/>
              <a:t>إذا وقع الفعل بعد الفاء السَّببيّة ، وكان الطلب للرجَّاء ( لعلّ ) فحكمه النصب ، فيُعامل في ذلك معاملة </a:t>
            </a:r>
            <a:r>
              <a:rPr lang="ar-IQ" sz="2400" dirty="0" err="1" smtClean="0"/>
              <a:t>التَّمَنَّى</a:t>
            </a:r>
            <a:r>
              <a:rPr lang="ar-IQ" sz="2400" dirty="0" smtClean="0"/>
              <a:t> ( ليت ) . </a:t>
            </a:r>
          </a:p>
          <a:p>
            <a:r>
              <a:rPr lang="ar-IQ" sz="2400" dirty="0" smtClean="0"/>
              <a:t>وقد أجاز ذلك الكوفيون ، وتابعهم الناظم . </a:t>
            </a:r>
          </a:p>
          <a:p>
            <a:r>
              <a:rPr lang="ar-IQ" sz="2400" dirty="0" smtClean="0"/>
              <a:t>ومنه قوله تعالى : (( لعلي أبلغ </a:t>
            </a:r>
            <a:r>
              <a:rPr lang="ar-IQ" sz="2400" dirty="0" err="1" smtClean="0"/>
              <a:t>الاسب</a:t>
            </a:r>
            <a:r>
              <a:rPr lang="ar-IQ" sz="2400" dirty="0" err="1" smtClean="0">
                <a:latin typeface="Arial"/>
                <a:cs typeface="Arial"/>
              </a:rPr>
              <a:t>ٰ</a:t>
            </a:r>
            <a:r>
              <a:rPr lang="ar-IQ" sz="2400" dirty="0" err="1" smtClean="0"/>
              <a:t>ب</a:t>
            </a:r>
            <a:r>
              <a:rPr lang="ar-IQ" sz="2400" dirty="0" smtClean="0"/>
              <a:t> </a:t>
            </a:r>
            <a:r>
              <a:rPr lang="ar-IQ" sz="2400" dirty="0" smtClean="0">
                <a:latin typeface="Arial"/>
                <a:cs typeface="Arial"/>
              </a:rPr>
              <a:t>۝ </a:t>
            </a:r>
            <a:r>
              <a:rPr lang="ar-IQ" sz="2400" dirty="0" err="1" smtClean="0">
                <a:latin typeface="Arial"/>
                <a:cs typeface="Arial"/>
              </a:rPr>
              <a:t>أسبٰب</a:t>
            </a:r>
            <a:r>
              <a:rPr lang="ar-IQ" sz="2400" dirty="0" smtClean="0"/>
              <a:t> </a:t>
            </a:r>
            <a:r>
              <a:rPr lang="ar-IQ" sz="2400" dirty="0" err="1" smtClean="0"/>
              <a:t>السمو</a:t>
            </a:r>
            <a:r>
              <a:rPr lang="ar-IQ" sz="2400" dirty="0" err="1" smtClean="0">
                <a:latin typeface="Arial"/>
                <a:cs typeface="Arial"/>
              </a:rPr>
              <a:t>ٰا</a:t>
            </a:r>
            <a:r>
              <a:rPr lang="ar-IQ" sz="2400" dirty="0" err="1" smtClean="0"/>
              <a:t>ت</a:t>
            </a:r>
            <a:r>
              <a:rPr lang="ar-IQ" sz="2400" dirty="0" smtClean="0"/>
              <a:t> فأطلعَ ))                </a:t>
            </a:r>
          </a:p>
          <a:p>
            <a:r>
              <a:rPr lang="ar-IQ" sz="2400" dirty="0" smtClean="0"/>
              <a:t>وذلك في قراءة حفص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79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70" y="-180420"/>
            <a:ext cx="10054414" cy="5506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-468560" y="0"/>
            <a:ext cx="90730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8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سؤال : ما المراد بالنفي المحض ، والطلب المحض ؟</a:t>
            </a:r>
          </a:p>
          <a:p>
            <a:r>
              <a:rPr lang="ar-IQ" sz="2000" dirty="0">
                <a:solidFill>
                  <a:srgbClr val="FF0000"/>
                </a:solidFill>
                <a:cs typeface="PT Bold Heading" pitchFamily="2" charset="-78"/>
              </a:rPr>
              <a:t>الجواب : </a:t>
            </a:r>
            <a:r>
              <a:rPr lang="ar-IQ" sz="2000" dirty="0" smtClean="0">
                <a:solidFill>
                  <a:srgbClr val="FFFF00"/>
                </a:solidFill>
              </a:rPr>
              <a:t>النفي المحض ، هو : النفي الخالص الذي ليس فيه معنى الإثبات .</a:t>
            </a:r>
          </a:p>
          <a:p>
            <a:r>
              <a:rPr lang="ar-IQ" sz="2000" dirty="0" smtClean="0">
                <a:solidFill>
                  <a:srgbClr val="FFFF00"/>
                </a:solidFill>
              </a:rPr>
              <a:t>والطلب المحض ، هو : الطلب بالفعل ، لا باسم الفعل ، ولا بالخبر ، ولا بالمصدر .</a:t>
            </a:r>
          </a:p>
          <a:p>
            <a:r>
              <a:rPr lang="ar-IQ" sz="2000" dirty="0" smtClean="0">
                <a:solidFill>
                  <a:srgbClr val="FFFF00"/>
                </a:solidFill>
              </a:rPr>
              <a:t>فإذا كان النفيُّ غير محض وجب رفع الفعل بعد الفاء ، نحو : ما أنت إلا تأتينا فتحدثُنا ، فالمعنى هنا الإثبات لا النّفي ؛ وذلك لأن النّفي انتقض بـ ( إلا ) . </a:t>
            </a:r>
          </a:p>
          <a:p>
            <a:r>
              <a:rPr lang="ar-IQ" dirty="0" smtClean="0">
                <a:solidFill>
                  <a:srgbClr val="FFFF00"/>
                </a:solidFill>
                <a:cs typeface="PT Bold Heading" pitchFamily="2" charset="-78"/>
              </a:rPr>
              <a:t>ومن أمثلة النفي غير المحض </a:t>
            </a:r>
            <a:r>
              <a:rPr lang="ar-IQ" sz="2000" dirty="0" smtClean="0">
                <a:solidFill>
                  <a:srgbClr val="FFFF00"/>
                </a:solidFill>
              </a:rPr>
              <a:t>: ما تزال تأتينا فتحدثُنا ؛ لأن الفعل ( زال ) يُفيد النّفي ودخلت عليه ( ما ) النافية ، ونَفْي النَّفي إثبات .</a:t>
            </a:r>
          </a:p>
          <a:p>
            <a:endParaRPr lang="ar-IQ" sz="2000" dirty="0" smtClean="0">
              <a:solidFill>
                <a:srgbClr val="FFFF00"/>
              </a:solidFill>
            </a:endParaRPr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وإذا كان الطلبُ بغير الفعل وجب رفع ما بعد الفاء</a:t>
            </a:r>
            <a:r>
              <a:rPr lang="ar-IQ" sz="2000" dirty="0" smtClean="0">
                <a:solidFill>
                  <a:srgbClr val="FFFF00"/>
                </a:solidFill>
              </a:rPr>
              <a:t> ، نحو : </a:t>
            </a:r>
            <a:r>
              <a:rPr lang="ar-IQ" sz="2000" dirty="0" err="1" smtClean="0">
                <a:solidFill>
                  <a:srgbClr val="FFFF00"/>
                </a:solidFill>
              </a:rPr>
              <a:t>صَهٍ</a:t>
            </a:r>
            <a:r>
              <a:rPr lang="ar-IQ" sz="2000" dirty="0" smtClean="0">
                <a:solidFill>
                  <a:srgbClr val="FFFF00"/>
                </a:solidFill>
              </a:rPr>
              <a:t> فينامُ الناسُ ؛ لأن الطلب هنا باسم الفعل ( </a:t>
            </a:r>
            <a:r>
              <a:rPr lang="ar-IQ" sz="2000" dirty="0" err="1" smtClean="0">
                <a:solidFill>
                  <a:srgbClr val="FFFF00"/>
                </a:solidFill>
              </a:rPr>
              <a:t>صَهٍ</a:t>
            </a:r>
            <a:r>
              <a:rPr lang="ar-IQ" sz="2000" dirty="0" smtClean="0">
                <a:solidFill>
                  <a:srgbClr val="FFFF00"/>
                </a:solidFill>
              </a:rPr>
              <a:t> ) لا بالفعل .</a:t>
            </a:r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ومنه </a:t>
            </a:r>
            <a:r>
              <a:rPr lang="ar-IQ" sz="2000" dirty="0">
                <a:solidFill>
                  <a:srgbClr val="FF0000"/>
                </a:solidFill>
                <a:cs typeface="PT Bold Heading" pitchFamily="2" charset="-78"/>
              </a:rPr>
              <a:t>: </a:t>
            </a:r>
            <a:r>
              <a:rPr lang="ar-IQ" sz="2000" dirty="0" smtClean="0">
                <a:solidFill>
                  <a:srgbClr val="FFFF00"/>
                </a:solidFill>
              </a:rPr>
              <a:t>حَسْبُك الحديثُ </a:t>
            </a:r>
            <a:r>
              <a:rPr lang="ar-IQ" sz="2000" dirty="0" smtClean="0">
                <a:solidFill>
                  <a:srgbClr val="FF0000"/>
                </a:solidFill>
              </a:rPr>
              <a:t>فينامُ</a:t>
            </a:r>
            <a:r>
              <a:rPr lang="ar-IQ" sz="2000" dirty="0" smtClean="0">
                <a:solidFill>
                  <a:srgbClr val="FFFF00"/>
                </a:solidFill>
              </a:rPr>
              <a:t> الناسُ ؛ لأن الطلب هنا بلفظ الخبر ( الحديث ) لا بالفعل . </a:t>
            </a:r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ومنه </a:t>
            </a:r>
            <a:r>
              <a:rPr lang="ar-IQ" sz="2000" dirty="0">
                <a:solidFill>
                  <a:srgbClr val="FF0000"/>
                </a:solidFill>
                <a:cs typeface="PT Bold Heading" pitchFamily="2" charset="-78"/>
              </a:rPr>
              <a:t>: </a:t>
            </a:r>
            <a:r>
              <a:rPr lang="ar-IQ" sz="2000" dirty="0" smtClean="0">
                <a:solidFill>
                  <a:srgbClr val="FFFF00"/>
                </a:solidFill>
              </a:rPr>
              <a:t>ضرباً ابنك فيتأدَّبُ ؛ لأن الطلب هنا بالمصدر ( ضربا ) لا بالفعل .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8977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74544"/>
            <a:ext cx="9649072" cy="534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مستطيل 8"/>
          <p:cNvSpPr/>
          <p:nvPr/>
        </p:nvSpPr>
        <p:spPr>
          <a:xfrm>
            <a:off x="1115617" y="249492"/>
            <a:ext cx="745879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4800" dirty="0" smtClean="0">
              <a:solidFill>
                <a:srgbClr val="FFFF00"/>
              </a:solidFill>
              <a:cs typeface="Old Antic Outline Shaded" pitchFamily="2" charset="-78"/>
            </a:endParaRPr>
          </a:p>
          <a:p>
            <a:r>
              <a:rPr lang="ar-IQ" sz="4800" dirty="0" smtClean="0">
                <a:solidFill>
                  <a:srgbClr val="FFFF00"/>
                </a:solidFill>
                <a:cs typeface="Old Antic Outline Shaded" pitchFamily="2" charset="-78"/>
              </a:rPr>
              <a:t>والحمد لله رب العالمين</a:t>
            </a:r>
          </a:p>
          <a:p>
            <a:endParaRPr lang="ar-IQ" sz="4400" dirty="0">
              <a:solidFill>
                <a:srgbClr val="FFFF00"/>
              </a:solidFill>
              <a:cs typeface="Old Antic Outline Shaded" pitchFamily="2" charset="-78"/>
            </a:endParaRPr>
          </a:p>
          <a:p>
            <a:endParaRPr lang="ar-IQ" sz="4400" dirty="0" smtClean="0">
              <a:solidFill>
                <a:srgbClr val="FFFF00"/>
              </a:solidFill>
              <a:cs typeface="Old Antic Outline Shaded" pitchFamily="2" charset="-78"/>
            </a:endParaRPr>
          </a:p>
          <a:p>
            <a:endParaRPr lang="ar-IQ" sz="4400" dirty="0">
              <a:solidFill>
                <a:srgbClr val="FFFF00"/>
              </a:solidFill>
              <a:cs typeface="Old Antic Outline Shade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25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82556"/>
            <a:ext cx="9577064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0" y="1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مواضع </a:t>
            </a:r>
            <a:r>
              <a:rPr lang="ar-SA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إظهار أَنْ وجوبا ، وجوازاً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IQ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ومواضع </a:t>
            </a:r>
            <a:r>
              <a:rPr lang="ar-SA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إضمار أنْ وجوبا 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IQ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</a:t>
            </a:r>
            <a:r>
              <a:rPr lang="ar-SA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أ- </a:t>
            </a:r>
            <a:r>
              <a:rPr lang="ar-SA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بعد لام الْجُحُودِ ، و أَوْ</a:t>
            </a:r>
            <a:endParaRPr lang="en-US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3200" dirty="0"/>
              <a:t> </a:t>
            </a:r>
            <a:endParaRPr lang="en-US" sz="3200" dirty="0"/>
          </a:p>
          <a:p>
            <a:pPr algn="ctr"/>
            <a:endParaRPr lang="ar-IQ" sz="3200" b="1" dirty="0" smtClean="0">
              <a:solidFill>
                <a:srgbClr val="FF0000"/>
              </a:solidFill>
            </a:endParaRPr>
          </a:p>
          <a:p>
            <a:pPr algn="ctr"/>
            <a:endParaRPr lang="ar-IQ" sz="3200" b="1" dirty="0">
              <a:solidFill>
                <a:srgbClr val="FF0000"/>
              </a:solidFill>
            </a:endParaRPr>
          </a:p>
          <a:p>
            <a:pPr algn="ctr"/>
            <a:r>
              <a:rPr lang="ar-IQ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وَبَيْـنَ 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لا وَلاَمِ جَــرًّ الْتُـزِمْ        </a:t>
            </a:r>
            <a:r>
              <a:rPr lang="ar-IQ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إِظْهَارُ أَنْ نَاصِبَـةً وَإِنْ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عُـدِمْ</a:t>
            </a:r>
            <a:endParaRPr lang="ar-IQ" sz="3200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ar-IQ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لا فَأَنَ اعْمِلْ مُظْهَراً أَوْ مُضْمَراً 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IQ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وَبَعْدَ نَفْىِ كَانَ حَتْمـاً أُضْمِرَا</a:t>
            </a:r>
            <a:endParaRPr lang="en-US" sz="32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IQ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كَـذَاكَ 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بَعْدَ أَوْ إِذَا يَصْلُـحُ </a:t>
            </a:r>
            <a:r>
              <a:rPr lang="ar-SA" sz="3200" b="1" dirty="0" err="1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فى</a:t>
            </a:r>
            <a:r>
              <a:rPr lang="ar-SA" sz="3200" b="1" dirty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مَوْضِعِهَا حَتَّى أَوِ الاَّ أَنْ  </a:t>
            </a:r>
            <a:r>
              <a:rPr lang="ar-SA" sz="32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خَفِى</a:t>
            </a:r>
            <a:endParaRPr lang="ar-IQ" sz="3200" b="1" dirty="0" smtClean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ar-IQ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6562"/>
            <a:ext cx="9577064" cy="556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52" name="مستطيل 1051"/>
          <p:cNvSpPr/>
          <p:nvPr/>
        </p:nvSpPr>
        <p:spPr>
          <a:xfrm>
            <a:off x="0" y="-74544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800" dirty="0" smtClean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سؤال : اذكر مواضع إظهار أَنْ وجوباً ، وجوازاً .       </a:t>
            </a:r>
          </a:p>
          <a:p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الجواب: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يجب إظهار أَنْ : </a:t>
            </a:r>
            <a:r>
              <a:rPr lang="ar-IQ" sz="20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إذا وقعت بين لام الجر ، ولا النافية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، نحو : جئتك لِئَلاَ تغضبَ ( أي لأَنْ لا تغضبَ ) ومنه قوله تعالى : (( لئلا يكونَ للناس على الهه حجة)) . وهذا معنى قوله : " وبين لا ولام جر ...إلى قوله : ناصبة" . </a:t>
            </a:r>
          </a:p>
          <a:p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وكذلك يجب إظهارها: </a:t>
            </a:r>
            <a:r>
              <a:rPr lang="ar-IQ" sz="20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إذا وقعت بين لام الجر ، ولا الزائدة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،كما في قوله تعالى 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: (( لئلا يعلمَ أهل الكتاب))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( أي : ليعلمَ أهلُ الكتابِ ) . ويجوز إظهارها وإضمارها : إذا وقعت بعد لام الجر ( لام التعليل ) ولم تقترن بـ ( لا ) النافية ، أو الزائدة ، ولم تُسْبَق بـ ( كان ) المنفيّة . وهذا معنى قوله:  " وإن عدم ... إلى قوله : مضمراً ". </a:t>
            </a:r>
          </a:p>
          <a:p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فمثال الإظهار جوازاً ، قوله تعالى : </a:t>
            </a:r>
            <a:r>
              <a:rPr lang="ar-IQ" b="1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(( وأمرت لأن أكونَ أول المسلمين))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ومثال إضمارها جوازاً ، قوله تعالى 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: </a:t>
            </a:r>
            <a:r>
              <a:rPr lang="ar-IQ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  <a:sym typeface="Wingdings" pitchFamily="2" charset="2"/>
              </a:rPr>
              <a:t>((وأمرنا لنسلمً لرب العالمين))</a:t>
            </a:r>
            <a:r>
              <a:rPr lang="ar-IQ" sz="28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.</a:t>
            </a:r>
          </a:p>
          <a:p>
            <a:endParaRPr lang="ar-IQ" sz="16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225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74544"/>
            <a:ext cx="10009112" cy="5292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-180528" y="87475"/>
            <a:ext cx="93245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سؤال: اذكر مواضع إضمار أَنْ وجوباً .</a:t>
            </a:r>
          </a:p>
          <a:p>
            <a:r>
              <a:rPr lang="ar-IQ" sz="2400" dirty="0" smtClean="0">
                <a:solidFill>
                  <a:srgbClr val="FF0000"/>
                </a:solidFill>
                <a:cs typeface="PT Bold Heading" pitchFamily="2" charset="-78"/>
              </a:rPr>
              <a:t>الجواب : يجب إضمار أَنْ في المواضع الآتية :</a:t>
            </a:r>
          </a:p>
          <a:p>
            <a:r>
              <a:rPr lang="ar-IQ" sz="2400" dirty="0" smtClean="0"/>
              <a:t>1- </a:t>
            </a:r>
            <a:r>
              <a:rPr lang="ar-IQ" sz="2000" dirty="0" smtClean="0">
                <a:solidFill>
                  <a:srgbClr val="FFFF00"/>
                </a:solidFill>
                <a:cs typeface="PT Bold Heading" pitchFamily="2" charset="-78"/>
              </a:rPr>
              <a:t>إذا وقعت بعد لام الجحود </a:t>
            </a:r>
            <a:r>
              <a:rPr lang="ar-IQ" sz="2400" dirty="0" smtClean="0"/>
              <a:t>، وهي المسبوقة بـ ( ما كان ، أولم يكن ) النَّاقصتين ، نحو قوله تعالى :  (( وما كان الله ليعذبهم ))</a:t>
            </a:r>
          </a:p>
          <a:p>
            <a:r>
              <a:rPr lang="ar-IQ" sz="2400" dirty="0" smtClean="0"/>
              <a:t>وقوله تعالى : (( لم يكن الله ليغفر لهم ))             .</a:t>
            </a:r>
          </a:p>
          <a:p>
            <a:r>
              <a:rPr lang="ar-IQ" sz="2400" dirty="0" smtClean="0"/>
              <a:t>وهذا معنى قوله : " وبعد نفىِ كان حتما أضمرا "</a:t>
            </a:r>
          </a:p>
          <a:p>
            <a:r>
              <a:rPr lang="ar-IQ" sz="2400" dirty="0" smtClean="0"/>
              <a:t>2- </a:t>
            </a:r>
            <a:r>
              <a:rPr lang="ar-IQ" sz="2000" dirty="0">
                <a:solidFill>
                  <a:srgbClr val="FFFF00"/>
                </a:solidFill>
                <a:cs typeface="PT Bold Heading" pitchFamily="2" charset="-78"/>
              </a:rPr>
              <a:t>إذا وقعت بعد ( أو ) التي بمعنى حتَّى ، أو بمعنى إلاَّ </a:t>
            </a:r>
            <a:r>
              <a:rPr lang="ar-IQ" sz="2400" dirty="0" smtClean="0"/>
              <a:t>. فمثال ( أو ) بمعنى حتى : </a:t>
            </a:r>
            <a:r>
              <a:rPr lang="ar-IQ" sz="2400" dirty="0" err="1" smtClean="0"/>
              <a:t>لأطيعنَّ</a:t>
            </a:r>
            <a:r>
              <a:rPr lang="ar-IQ" sz="2400" dirty="0" smtClean="0"/>
              <a:t> الله أو يغفرَ لي (أي: كي يغفر لي) وكي مِن معاني حتى ، ونحو: لأَذْكُرَنَّ الله أو تطلعَ الشمسُ (أي: إلى أَنْ تطلع الشمسُ) وإلى مِنْ معاني حتى .  ومنه قول الشاعر :</a:t>
            </a:r>
          </a:p>
          <a:p>
            <a:r>
              <a:rPr lang="ar-IQ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لأَسْتَسْهِلَنَّ</a:t>
            </a:r>
            <a:r>
              <a:rPr lang="ar-IQ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الصَّعْبَ أَوْ أُدْرِكَ </a:t>
            </a:r>
            <a:r>
              <a:rPr lang="ar-IQ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الْمُنَى</a:t>
            </a:r>
            <a:r>
              <a:rPr lang="ar-IQ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فَمَا انْقَادَتِ الآمَـالُ إلاَّ لِصَابِر</a:t>
            </a:r>
            <a:r>
              <a:rPr lang="ar-IQ" sz="2400" dirty="0" smtClean="0"/>
              <a:t>ِ</a:t>
            </a:r>
          </a:p>
          <a:p>
            <a:r>
              <a:rPr lang="ar-IQ" sz="2400" dirty="0" smtClean="0"/>
              <a:t>( أي : </a:t>
            </a:r>
            <a:r>
              <a:rPr lang="ar-IQ" sz="2400" dirty="0" err="1" smtClean="0"/>
              <a:t>لأستسهلنَّ</a:t>
            </a:r>
            <a:r>
              <a:rPr lang="ar-IQ" sz="2400" dirty="0" smtClean="0"/>
              <a:t> الصعب حتى أدركَ </a:t>
            </a:r>
            <a:r>
              <a:rPr lang="ar-IQ" sz="2400" dirty="0" err="1" smtClean="0"/>
              <a:t>المنى</a:t>
            </a:r>
            <a:r>
              <a:rPr lang="ar-IQ" sz="2400" dirty="0" smtClean="0"/>
              <a:t> ) بمعنى : إلى أَنْ أُدرك</a:t>
            </a:r>
            <a:r>
              <a:rPr lang="ar-IQ" sz="3600" dirty="0" smtClean="0"/>
              <a:t> </a:t>
            </a:r>
            <a:r>
              <a:rPr lang="ar-IQ" sz="2400" dirty="0" err="1"/>
              <a:t>المنى</a:t>
            </a:r>
            <a:r>
              <a:rPr lang="ar-IQ" sz="2400" dirty="0"/>
              <a:t> .</a:t>
            </a:r>
          </a:p>
          <a:p>
            <a:endParaRPr lang="ar-IQ" sz="3200" dirty="0"/>
          </a:p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728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82556"/>
            <a:ext cx="9577064" cy="550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0" y="0"/>
            <a:ext cx="88924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800" dirty="0" smtClean="0">
              <a:solidFill>
                <a:srgbClr val="FFFF00"/>
              </a:solidFill>
            </a:endParaRPr>
          </a:p>
          <a:p>
            <a:r>
              <a:rPr lang="ar-IQ" sz="2800" dirty="0" smtClean="0">
                <a:solidFill>
                  <a:srgbClr val="FFFF00"/>
                </a:solidFill>
              </a:rPr>
              <a:t>يظهر من الأمثلة أنّ ( أو ) تكون بمعنى ( حتَّى ) إذا كان الفعل الذي قبلها </a:t>
            </a:r>
            <a:r>
              <a:rPr lang="ar-IQ" sz="2800" dirty="0" err="1" smtClean="0">
                <a:solidFill>
                  <a:srgbClr val="FFFF00"/>
                </a:solidFill>
              </a:rPr>
              <a:t>يَنْقَضِى</a:t>
            </a:r>
            <a:r>
              <a:rPr lang="ar-IQ" sz="2800" dirty="0" smtClean="0">
                <a:solidFill>
                  <a:srgbClr val="FFFF00"/>
                </a:solidFill>
              </a:rPr>
              <a:t> شيئاً فشيئاً ، ومعنى ذلك : أنّ استسهال الصعب </a:t>
            </a:r>
            <a:r>
              <a:rPr lang="ar-IQ" sz="2800" dirty="0" err="1" smtClean="0">
                <a:solidFill>
                  <a:srgbClr val="FFFF00"/>
                </a:solidFill>
              </a:rPr>
              <a:t>لاَيتِمُّ</a:t>
            </a:r>
            <a:r>
              <a:rPr lang="ar-IQ" sz="2800" dirty="0" smtClean="0">
                <a:solidFill>
                  <a:srgbClr val="FFFF00"/>
                </a:solidFill>
              </a:rPr>
              <a:t> دُفعة واحدة ، وإنما يَستغرق وقتا ويستمر حتى يُدرك </a:t>
            </a:r>
            <a:r>
              <a:rPr lang="ar-IQ" sz="2800" dirty="0" err="1" smtClean="0">
                <a:solidFill>
                  <a:srgbClr val="FFFF00"/>
                </a:solidFill>
              </a:rPr>
              <a:t>المنى</a:t>
            </a:r>
            <a:r>
              <a:rPr lang="ar-IQ" sz="2800" dirty="0" smtClean="0">
                <a:solidFill>
                  <a:srgbClr val="FFFF00"/>
                </a:solidFill>
              </a:rPr>
              <a:t> ، فإذا تحقَّق </a:t>
            </a:r>
            <a:r>
              <a:rPr lang="ar-IQ" sz="2800" dirty="0" err="1" smtClean="0">
                <a:solidFill>
                  <a:srgbClr val="FFFF00"/>
                </a:solidFill>
              </a:rPr>
              <a:t>المنى</a:t>
            </a:r>
            <a:r>
              <a:rPr lang="ar-IQ" sz="2800" dirty="0" smtClean="0">
                <a:solidFill>
                  <a:srgbClr val="FFFF00"/>
                </a:solidFill>
              </a:rPr>
              <a:t> انتهى استسهال الصعب . ومثال ( أو ) بمعنى إلاَّ : </a:t>
            </a:r>
            <a:r>
              <a:rPr lang="ar-IQ" sz="2800" dirty="0" err="1" smtClean="0">
                <a:solidFill>
                  <a:srgbClr val="FFFF00"/>
                </a:solidFill>
              </a:rPr>
              <a:t>لأكِسرَنَّ</a:t>
            </a:r>
            <a:r>
              <a:rPr lang="ar-IQ" sz="2800" dirty="0" smtClean="0">
                <a:solidFill>
                  <a:srgbClr val="FFFF00"/>
                </a:solidFill>
              </a:rPr>
              <a:t> القلمَ أو يكتبَ ( أي : إلاّ أن يكتبَ فلا أكِسرُه ) </a:t>
            </a:r>
          </a:p>
          <a:p>
            <a:endParaRPr lang="ar-IQ" sz="2000" dirty="0">
              <a:solidFill>
                <a:srgbClr val="FFFF00"/>
              </a:solidFill>
            </a:endParaRPr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ومنه قول الشاعر :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وكُنْتُ إذا غَمَزْتُ قَنَـاةَ قَـوْمٍ          كَسَرْتُ كُعُـوبَهَا أو تَسْتَقِيمَا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أي : إلاَّ أَنْ تستقيم فلا أَكْسِرُ كعوبها .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3- </a:t>
            </a:r>
            <a:r>
              <a:rPr lang="ar-IQ" sz="2000" dirty="0" smtClean="0">
                <a:solidFill>
                  <a:srgbClr val="FFFF00"/>
                </a:solidFill>
                <a:cs typeface="PT Bold Heading" pitchFamily="2" charset="-78"/>
              </a:rPr>
              <a:t>إذا وقعت بعد ( حتى ) أو بعد ( الفاء ) السَّبَبِيَّة ، أو بعد ( واو ) الْمَعِيَّة </a:t>
            </a:r>
            <a:r>
              <a:rPr lang="ar-IQ" sz="2800" dirty="0" smtClean="0">
                <a:solidFill>
                  <a:srgbClr val="FFFF00"/>
                </a:solidFill>
              </a:rPr>
              <a:t>. وسيأتي بيانها فيما يأتي من الأبيات .</a:t>
            </a:r>
          </a:p>
          <a:p>
            <a:pPr marL="285750" indent="-285750">
              <a:buFont typeface="Arial" pitchFamily="34" charset="0"/>
              <a:buChar char="•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009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82556"/>
            <a:ext cx="9577064" cy="550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-108520" y="0"/>
            <a:ext cx="92525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إضمار أَنْ وجوبا</a:t>
            </a:r>
          </a:p>
          <a:p>
            <a:pPr algn="ctr"/>
            <a:r>
              <a:rPr lang="ar-IQ" sz="2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ب- بعد حَتَّى</a:t>
            </a:r>
          </a:p>
          <a:p>
            <a:pPr algn="ctr"/>
            <a:r>
              <a:rPr lang="ar-IQ" sz="2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وبيان شروط نصب ، ورفع الفعل بعدها</a:t>
            </a:r>
          </a:p>
          <a:p>
            <a:pPr algn="ctr"/>
            <a:endParaRPr lang="ar-IQ" sz="2800" dirty="0" smtClean="0"/>
          </a:p>
          <a:p>
            <a:pPr algn="ctr"/>
            <a:r>
              <a:rPr lang="ar-IQ" sz="2800" dirty="0" smtClean="0">
                <a:solidFill>
                  <a:srgbClr val="FFFF00"/>
                </a:solidFill>
                <a:cs typeface="PT Bold Heading" pitchFamily="2" charset="-78"/>
              </a:rPr>
              <a:t>وَبَعْـدَ حَتَّى هَكَـذَا إِضْـمَارُ أَنْ         حَتْمٌ كَـ جُدْ حَتَّى تَسُرَّ ذَا حَزَنْ</a:t>
            </a:r>
          </a:p>
          <a:p>
            <a:pPr algn="ctr"/>
            <a:r>
              <a:rPr lang="ar-IQ" sz="2800" dirty="0" smtClean="0">
                <a:solidFill>
                  <a:srgbClr val="FFFF00"/>
                </a:solidFill>
                <a:cs typeface="PT Bold Heading" pitchFamily="2" charset="-78"/>
              </a:rPr>
              <a:t>وَتِلْــوَ حَتَّى  حَـالاً أَوْ مُـؤَوَّلاً        بِـهِ ارْفَعَـنَّ وَانْصِبِ </a:t>
            </a:r>
            <a:r>
              <a:rPr lang="ar-IQ" sz="2800" dirty="0" err="1" smtClean="0">
                <a:solidFill>
                  <a:srgbClr val="FFFF00"/>
                </a:solidFill>
                <a:cs typeface="PT Bold Heading" pitchFamily="2" charset="-78"/>
              </a:rPr>
              <a:t>الْمُسْتَقْبَلاَ</a:t>
            </a:r>
            <a:endParaRPr lang="ar-IQ" sz="2800" dirty="0" smtClean="0">
              <a:solidFill>
                <a:srgbClr val="FFFF00"/>
              </a:solidFill>
              <a:cs typeface="PT Bold Heading" pitchFamily="2" charset="-78"/>
            </a:endParaRPr>
          </a:p>
          <a:p>
            <a:endParaRPr lang="ar-IQ" dirty="0" smtClean="0"/>
          </a:p>
          <a:p>
            <a:r>
              <a:rPr lang="ar-IQ" sz="2800" dirty="0" smtClean="0">
                <a:solidFill>
                  <a:srgbClr val="FFFF00"/>
                </a:solidFill>
              </a:rPr>
              <a:t>سؤال : ما نوع حَتَّى ؟ وبم يُنْصَبُ الفعل بعدها ؟ </a:t>
            </a:r>
          </a:p>
          <a:p>
            <a:r>
              <a:rPr lang="ar-IQ" sz="2800" dirty="0" smtClean="0">
                <a:solidFill>
                  <a:srgbClr val="FFFF00"/>
                </a:solidFill>
              </a:rPr>
              <a:t>الجواب : حتى : حرف جر . والفعل الواقع بعدها يكون منصوباً بـ ( أَنْ ) مضمرة وجوبا ، نحو : سرتُ حتى أدخلَ البلدَ . فأدخلَ : فعل مضارع منصوب بأن مضمرة وجوباً ، والمصدر المؤول ( أن أدخلَ ) في محل جر بحرف الجر حَتَّى .</a:t>
            </a:r>
            <a:endParaRPr lang="ar-IQ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907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90958"/>
            <a:ext cx="9643735" cy="554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-252536" y="0"/>
            <a:ext cx="9217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dirty="0" smtClean="0">
                <a:solidFill>
                  <a:srgbClr val="FFFF00"/>
                </a:solidFill>
                <a:cs typeface="PT Bold Heading" pitchFamily="2" charset="-78"/>
              </a:rPr>
              <a:t>سؤال :ما شرط نصب الفعل الواقع بعد حتى ؟ وما شرط رفعه ؟</a:t>
            </a:r>
          </a:p>
          <a:p>
            <a:r>
              <a:rPr lang="ar-IQ" sz="2400" dirty="0">
                <a:solidFill>
                  <a:srgbClr val="FFFF00"/>
                </a:solidFill>
                <a:cs typeface="PT Bold Heading" pitchFamily="2" charset="-78"/>
              </a:rPr>
              <a:t>الجواب </a:t>
            </a:r>
            <a:r>
              <a:rPr lang="ar-IQ" sz="2400" dirty="0">
                <a:solidFill>
                  <a:srgbClr val="FF0000"/>
                </a:solidFill>
                <a:cs typeface="PT Bold Heading" pitchFamily="2" charset="-78"/>
              </a:rPr>
              <a:t>: </a:t>
            </a:r>
            <a:r>
              <a:rPr lang="ar-IQ" sz="2400" dirty="0" smtClean="0">
                <a:solidFill>
                  <a:srgbClr val="FF0000"/>
                </a:solidFill>
                <a:cs typeface="PT Bold Heading" pitchFamily="2" charset="-78"/>
              </a:rPr>
              <a:t>شرط النصب : </a:t>
            </a:r>
            <a:r>
              <a:rPr lang="ar-IQ" sz="2400" dirty="0" smtClean="0">
                <a:solidFill>
                  <a:srgbClr val="FFFF00"/>
                </a:solidFill>
              </a:rPr>
              <a:t>أن يكون الفعل بعدها للمستقبل ، نحو : سرت حتى أدخلَ البلد ، إذا قلتَ ذلك قبل أن تدخل البلدَ ، فيكون الدخول مستقبلا . </a:t>
            </a:r>
          </a:p>
          <a:p>
            <a:r>
              <a:rPr lang="ar-IQ" sz="2400" dirty="0" smtClean="0">
                <a:solidFill>
                  <a:srgbClr val="FFFF00"/>
                </a:solidFill>
              </a:rPr>
              <a:t>ومنه قوله تعالى : </a:t>
            </a:r>
            <a:r>
              <a:rPr lang="ar-IQ" sz="2000" dirty="0" smtClean="0">
                <a:solidFill>
                  <a:srgbClr val="FFFF00"/>
                </a:solidFill>
                <a:cs typeface="PT Bold Heading" pitchFamily="2" charset="-78"/>
              </a:rPr>
              <a:t>(( قالوا نبرح عليه عاكفين حتى يرجعَ إلينا موسى))</a:t>
            </a:r>
            <a:r>
              <a:rPr lang="ar-IQ" sz="2400" dirty="0" smtClean="0">
                <a:solidFill>
                  <a:srgbClr val="FFFF00"/>
                </a:solidFill>
              </a:rPr>
              <a:t>  فرجوع موسى مستقبل بالنسبة لقولهم . </a:t>
            </a:r>
          </a:p>
          <a:p>
            <a:r>
              <a:rPr lang="ar-IQ" sz="2400" dirty="0">
                <a:solidFill>
                  <a:srgbClr val="FF0000"/>
                </a:solidFill>
                <a:cs typeface="PT Bold Heading" pitchFamily="2" charset="-78"/>
              </a:rPr>
              <a:t>وشرط الرفع : </a:t>
            </a:r>
            <a:r>
              <a:rPr lang="ar-IQ" sz="2400" dirty="0" smtClean="0">
                <a:solidFill>
                  <a:srgbClr val="FFFF00"/>
                </a:solidFill>
              </a:rPr>
              <a:t>أن يكون الفعل للحال ، أو يكون مؤوّلاً بالحال ( أي : حكاية عمَّا مَضى ) .</a:t>
            </a:r>
          </a:p>
          <a:p>
            <a:r>
              <a:rPr lang="ar-IQ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فمثال الحال : </a:t>
            </a:r>
            <a:r>
              <a:rPr lang="ar-IQ" sz="2400" dirty="0" smtClean="0"/>
              <a:t>سرت حتى أدخلُ البلدَ ، إذا قلت ذلك حَالَ دخولك البلد .</a:t>
            </a:r>
          </a:p>
          <a:p>
            <a:r>
              <a:rPr lang="ar-IQ" sz="2400" dirty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ومثال المؤوّل بالحال : </a:t>
            </a:r>
            <a:r>
              <a:rPr lang="ar-IQ" sz="2400" dirty="0" smtClean="0"/>
              <a:t>سرت حتى أدخلُ البلدَ ، إذا قلت ذلك بعد دخولك البلد ، وقصدت بقولك هذا حِكَاية دخولك ، فكأنك تحكي وتقول : كنتُ سِرْتُ حتى أدخلُها .</a:t>
            </a:r>
          </a:p>
          <a:p>
            <a:r>
              <a:rPr lang="ar-IQ" sz="2400" dirty="0" smtClean="0">
                <a:solidFill>
                  <a:srgbClr val="FF0000"/>
                </a:solidFill>
                <a:cs typeface="PT Bold Heading" pitchFamily="2" charset="-78"/>
              </a:rPr>
              <a:t>يتضح من هذا المثال </a:t>
            </a:r>
            <a:r>
              <a:rPr lang="ar-IQ" sz="2400" dirty="0" smtClean="0"/>
              <a:t>: سرت حتى أدخل البلـد ، أنّ النصب ، والرفع في الفعل الواقع بعد ( حتى ) يكون بحسب الزَّمَان ، فإن كان الفعل للمستقبل نصبتَه ، وإن كان للحال حقيقةً ، أو مؤوَّلاً بالحال رفعتَه .</a:t>
            </a:r>
            <a:r>
              <a:rPr lang="ar-IQ" sz="1600" dirty="0" smtClean="0"/>
              <a:t> </a:t>
            </a:r>
            <a:endParaRPr lang="ar-IQ" sz="1600" dirty="0"/>
          </a:p>
          <a:p>
            <a:pPr marL="285750" indent="-285750">
              <a:buFont typeface="Arial" pitchFamily="34" charset="0"/>
              <a:buChar char="•"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473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51" y="-322972"/>
            <a:ext cx="9991787" cy="5595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-468560" y="-236561"/>
            <a:ext cx="92170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IQ" sz="2800" dirty="0" smtClean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PT Bold Heading" pitchFamily="2" charset="-78"/>
            </a:endParaRPr>
          </a:p>
          <a:p>
            <a:pPr algn="ctr"/>
            <a:r>
              <a:rPr lang="ar-IQ" sz="20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إضمار أَنْ وجوبا </a:t>
            </a:r>
          </a:p>
          <a:p>
            <a:pPr algn="ctr"/>
            <a:r>
              <a:rPr lang="ar-IQ" sz="20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ج- بعد الفاء السَّبَبِيَّة</a:t>
            </a:r>
          </a:p>
          <a:p>
            <a:pPr algn="ctr"/>
            <a:r>
              <a:rPr lang="ar-IQ" sz="20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وبيان شروطها</a:t>
            </a:r>
          </a:p>
          <a:p>
            <a:endParaRPr lang="ar-IQ" sz="2000" dirty="0" smtClean="0">
              <a:solidFill>
                <a:srgbClr val="FF0000"/>
              </a:solidFill>
            </a:endParaRPr>
          </a:p>
          <a:p>
            <a:pPr algn="ctr"/>
            <a:r>
              <a:rPr lang="ar-IQ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 وَبَعـــْدَ </a:t>
            </a:r>
            <a:r>
              <a:rPr lang="ar-IQ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فَا</a:t>
            </a:r>
            <a:r>
              <a:rPr lang="ar-IQ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جَـوَابِ نَفْىٍ أَوْ طَلَـــــبْ        مَحْضَيْنِ أَنْ وَسَتْرُهَا حَتْمٌ نَصَبْ</a:t>
            </a:r>
          </a:p>
          <a:p>
            <a:pPr algn="ctr"/>
            <a:r>
              <a:rPr lang="ar-IQ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 وَالْفِعْلُ بَعْدَ الفَاءِ </a:t>
            </a:r>
            <a:r>
              <a:rPr lang="ar-IQ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فى</a:t>
            </a:r>
            <a:r>
              <a:rPr lang="ar-IQ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الرَّجَـا نُصِبْ          كَنَصْبِ ما إِلَــى </a:t>
            </a:r>
            <a:r>
              <a:rPr lang="ar-IQ" dirty="0" err="1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التَّمَنَّى</a:t>
            </a:r>
            <a:r>
              <a:rPr lang="ar-IQ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PT Bold Heading" pitchFamily="2" charset="-78"/>
              </a:rPr>
              <a:t> يَنْتَـسِبْ</a:t>
            </a:r>
          </a:p>
          <a:p>
            <a:endParaRPr lang="ar-IQ" sz="2000" dirty="0" smtClean="0">
              <a:solidFill>
                <a:srgbClr val="FF0000"/>
              </a:solidFill>
            </a:endParaRPr>
          </a:p>
          <a:p>
            <a:r>
              <a:rPr lang="ar-IQ" sz="2000" dirty="0" smtClean="0">
                <a:solidFill>
                  <a:srgbClr val="FFFF00"/>
                </a:solidFill>
                <a:cs typeface="PT Bold Heading" pitchFamily="2" charset="-78"/>
              </a:rPr>
              <a:t>سؤال : عرَّف الفاء السَّبَبِيَّة ؟</a:t>
            </a:r>
          </a:p>
          <a:p>
            <a:r>
              <a:rPr lang="ar-IQ" sz="2000" dirty="0" smtClean="0">
                <a:solidFill>
                  <a:srgbClr val="FF0000"/>
                </a:solidFill>
              </a:rPr>
              <a:t>الجواب :  الفاء السَّبَبِيَّة ، هي : التي يكون ما قبلها سبباً في ما بعدها.</a:t>
            </a:r>
          </a:p>
          <a:p>
            <a:endParaRPr lang="ar-IQ" sz="1200" dirty="0" smtClean="0">
              <a:solidFill>
                <a:srgbClr val="FF0000"/>
              </a:solidFill>
            </a:endParaRPr>
          </a:p>
          <a:p>
            <a:r>
              <a:rPr lang="ar-IQ" sz="2000" dirty="0">
                <a:solidFill>
                  <a:srgbClr val="FF0000"/>
                </a:solidFill>
                <a:cs typeface="PT Bold Heading" pitchFamily="2" charset="-78"/>
              </a:rPr>
              <a:t>سؤال : ما الذي يُشترط في الفاء السَّببيَّة ؟ مثَّل لما تقول .</a:t>
            </a:r>
          </a:p>
          <a:p>
            <a:r>
              <a:rPr lang="ar-IQ" sz="2000" dirty="0" smtClean="0">
                <a:solidFill>
                  <a:srgbClr val="FF0000"/>
                </a:solidFill>
              </a:rPr>
              <a:t>الجواب :  يشترط أن تُسبق بنفي مَحْضٍ ، أو طَلَبٍ مَحْضٍ .</a:t>
            </a:r>
          </a:p>
          <a:p>
            <a:r>
              <a:rPr lang="ar-IQ" sz="2000" dirty="0" smtClean="0">
                <a:solidFill>
                  <a:srgbClr val="FF0000"/>
                </a:solidFill>
              </a:rPr>
              <a:t>فمثال النفي المحض ، قوله تعالى : </a:t>
            </a:r>
            <a:r>
              <a:rPr lang="ar-IQ" sz="2000" dirty="0" smtClean="0">
                <a:solidFill>
                  <a:srgbClr val="0070C0"/>
                </a:solidFill>
                <a:cs typeface="PT Bold Heading" pitchFamily="2" charset="-78"/>
              </a:rPr>
              <a:t>(( لا يقضى عليهم فيموتوا )) </a:t>
            </a:r>
            <a:r>
              <a:rPr lang="ar-IQ" sz="2000" dirty="0" smtClean="0">
                <a:solidFill>
                  <a:srgbClr val="FF0000"/>
                </a:solidFill>
              </a:rPr>
              <a:t>فيموتوا : فعل مضارع منصوب بأن مضمرة وجوبا بعد الفاء السَّببيّة المسبوقة بحرف النّفي لا .</a:t>
            </a:r>
          </a:p>
          <a:p>
            <a:r>
              <a:rPr lang="ar-IQ" sz="2000" dirty="0" smtClean="0">
                <a:solidFill>
                  <a:srgbClr val="FF0000"/>
                </a:solidFill>
              </a:rPr>
              <a:t>ونحو قولك : ما تأتينا فتحدثَنا .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42559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0578"/>
            <a:ext cx="9505056" cy="572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1" y="-236562"/>
            <a:ext cx="88204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2800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أمَّا الطلب فيشمل : </a:t>
            </a:r>
            <a:r>
              <a:rPr lang="ar-IQ" sz="2000" dirty="0" smtClean="0">
                <a:solidFill>
                  <a:srgbClr val="FFFF00"/>
                </a:solidFill>
              </a:rPr>
              <a:t>الأمر ، والنّهي ، والدعاء ، والاستفهام ، والعَرْض ، والتَّحْضِيض ، والتَّمَنَّي ، والتَّرَجَّي .</a:t>
            </a:r>
          </a:p>
          <a:p>
            <a:r>
              <a:rPr lang="ar-IQ" sz="2000" dirty="0">
                <a:solidFill>
                  <a:srgbClr val="FFFF00"/>
                </a:solidFill>
              </a:rPr>
              <a:t>فمثال </a:t>
            </a:r>
            <a:r>
              <a:rPr lang="ar-IQ" sz="2000" b="1" dirty="0">
                <a:solidFill>
                  <a:srgbClr val="FFFF00"/>
                </a:solidFill>
                <a:cs typeface="PT Bold Heading" pitchFamily="2" charset="-78"/>
              </a:rPr>
              <a:t>الأمر</a:t>
            </a:r>
            <a:r>
              <a:rPr lang="ar-IQ" sz="2000" dirty="0">
                <a:solidFill>
                  <a:srgbClr val="FFFF00"/>
                </a:solidFill>
              </a:rPr>
              <a:t> : </a:t>
            </a:r>
            <a:r>
              <a:rPr lang="ar-IQ" sz="2000" b="1" dirty="0" err="1" smtClean="0"/>
              <a:t>ائتني</a:t>
            </a:r>
            <a:r>
              <a:rPr lang="ar-IQ" sz="2000" b="1" dirty="0" smtClean="0"/>
              <a:t> فأكرمَك . ومنه قول الشاعر :</a:t>
            </a:r>
          </a:p>
          <a:p>
            <a:r>
              <a:rPr lang="ar-IQ" sz="2000" b="1" dirty="0" smtClean="0"/>
              <a:t>                                 </a:t>
            </a:r>
            <a:r>
              <a:rPr lang="ar-IQ" sz="2000" b="1" dirty="0" err="1" smtClean="0"/>
              <a:t>يانـاقُ</a:t>
            </a:r>
            <a:r>
              <a:rPr lang="ar-IQ" sz="2000" b="1" dirty="0" smtClean="0"/>
              <a:t> سيري عَنَقـاً فَسِيحَـا            إلى  سُلَيْمَـانَ </a:t>
            </a:r>
            <a:r>
              <a:rPr lang="ar-IQ" sz="2000" b="1" dirty="0" err="1" smtClean="0"/>
              <a:t>فَنَسْــتَرِيحَـا</a:t>
            </a:r>
            <a:endParaRPr lang="ar-IQ" sz="2000" b="1" dirty="0" smtClean="0"/>
          </a:p>
          <a:p>
            <a:r>
              <a:rPr lang="ar-IQ" sz="2000" dirty="0">
                <a:solidFill>
                  <a:srgbClr val="FFFF00"/>
                </a:solidFill>
              </a:rPr>
              <a:t>و</a:t>
            </a:r>
            <a:r>
              <a:rPr lang="ar-IQ" sz="2000" b="1" dirty="0">
                <a:solidFill>
                  <a:srgbClr val="FFFF00"/>
                </a:solidFill>
                <a:cs typeface="PT Bold Heading" pitchFamily="2" charset="-78"/>
              </a:rPr>
              <a:t>النهي</a:t>
            </a:r>
            <a:r>
              <a:rPr lang="ar-IQ" sz="2000" dirty="0">
                <a:solidFill>
                  <a:srgbClr val="FFFF00"/>
                </a:solidFill>
              </a:rPr>
              <a:t> ، </a:t>
            </a:r>
            <a:r>
              <a:rPr lang="ar-IQ" sz="2000" b="1" dirty="0"/>
              <a:t>نحو : لا تضربْ زيداً فيضربَك ، ونحو : لا تهملْ فترسبَ . </a:t>
            </a:r>
            <a:r>
              <a:rPr lang="ar-IQ" sz="2000" b="1" dirty="0"/>
              <a:t>ومنه قوله تعالى : </a:t>
            </a:r>
            <a:r>
              <a:rPr lang="ar-IQ" sz="2000" b="1" dirty="0" smtClean="0"/>
              <a:t>(( ولا تطغوا فيه فيحلَ عليكم غضبي ))</a:t>
            </a:r>
          </a:p>
          <a:p>
            <a:endParaRPr lang="ar-IQ" sz="1400" b="1" dirty="0"/>
          </a:p>
          <a:p>
            <a:r>
              <a:rPr lang="ar-IQ" sz="2000" dirty="0" smtClean="0">
                <a:solidFill>
                  <a:srgbClr val="FFFF00"/>
                </a:solidFill>
              </a:rPr>
              <a:t>و</a:t>
            </a:r>
            <a:r>
              <a:rPr lang="ar-IQ" sz="2000" b="1" dirty="0">
                <a:solidFill>
                  <a:srgbClr val="FFFF00"/>
                </a:solidFill>
                <a:cs typeface="PT Bold Heading" pitchFamily="2" charset="-78"/>
              </a:rPr>
              <a:t>الدعاء </a:t>
            </a:r>
            <a:r>
              <a:rPr lang="ar-IQ" sz="2000" dirty="0" smtClean="0"/>
              <a:t>، نحو : ربي انْصُرْني فلا أُخْذَلَ . ومنه قوله تعالى : (( ربنا اطمس على أموالهم واشدد على قلوبهم فلا يؤمنوا ))  . ومنه قول الشاعر :</a:t>
            </a:r>
          </a:p>
          <a:p>
            <a:pPr algn="ctr"/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ربَّ </a:t>
            </a:r>
            <a:r>
              <a:rPr lang="ar-IQ" sz="2000" dirty="0" err="1" smtClean="0">
                <a:solidFill>
                  <a:srgbClr val="FF0000"/>
                </a:solidFill>
                <a:cs typeface="PT Bold Heading" pitchFamily="2" charset="-78"/>
              </a:rPr>
              <a:t>وَفِّقْـنى</a:t>
            </a:r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 فَـلاَ أَعْـدِلَ  عَنْ            سَـنَنِ السَّاعِينَ  في خَـيْرِ سَنَنْ</a:t>
            </a:r>
          </a:p>
          <a:p>
            <a:r>
              <a:rPr lang="ar-IQ" sz="2000" dirty="0">
                <a:solidFill>
                  <a:srgbClr val="FFFF00"/>
                </a:solidFill>
              </a:rPr>
              <a:t>و</a:t>
            </a:r>
            <a:r>
              <a:rPr lang="ar-IQ" sz="2000" b="1" dirty="0">
                <a:solidFill>
                  <a:srgbClr val="FFFF00"/>
                </a:solidFill>
                <a:cs typeface="PT Bold Heading" pitchFamily="2" charset="-78"/>
              </a:rPr>
              <a:t>الاستفهام</a:t>
            </a:r>
            <a:r>
              <a:rPr lang="ar-IQ" sz="2000" dirty="0">
                <a:solidFill>
                  <a:srgbClr val="FFFF00"/>
                </a:solidFill>
              </a:rPr>
              <a:t> </a:t>
            </a:r>
            <a:r>
              <a:rPr lang="ar-IQ" sz="2000" dirty="0" smtClean="0"/>
              <a:t>، نحو : هل تُكرِمَ زيداً فيكرمَك . ومنه قوله تعالى:  (( فهل لنا من </a:t>
            </a:r>
            <a:r>
              <a:rPr lang="ar-IQ" sz="2000" dirty="0" err="1" smtClean="0"/>
              <a:t>شقغاء</a:t>
            </a:r>
            <a:r>
              <a:rPr lang="ar-IQ" sz="2000" dirty="0" smtClean="0"/>
              <a:t> </a:t>
            </a:r>
            <a:r>
              <a:rPr lang="ar-IQ" sz="2000" dirty="0" err="1" smtClean="0"/>
              <a:t>فبشفعوا</a:t>
            </a:r>
            <a:r>
              <a:rPr lang="ar-IQ" sz="2000" dirty="0" smtClean="0"/>
              <a:t> لنا ))  </a:t>
            </a:r>
          </a:p>
          <a:p>
            <a:r>
              <a:rPr lang="ar-IQ" sz="2000" dirty="0">
                <a:solidFill>
                  <a:srgbClr val="FFFF00"/>
                </a:solidFill>
              </a:rPr>
              <a:t>و</a:t>
            </a:r>
            <a:r>
              <a:rPr lang="ar-IQ" sz="2000" b="1" dirty="0">
                <a:solidFill>
                  <a:srgbClr val="FFFF00"/>
                </a:solidFill>
                <a:cs typeface="PT Bold Heading" pitchFamily="2" charset="-78"/>
              </a:rPr>
              <a:t>العَرْض</a:t>
            </a:r>
            <a:r>
              <a:rPr lang="ar-IQ" sz="2000" dirty="0">
                <a:solidFill>
                  <a:srgbClr val="FFFF00"/>
                </a:solidFill>
              </a:rPr>
              <a:t> </a:t>
            </a:r>
            <a:r>
              <a:rPr lang="ar-IQ" sz="2000" dirty="0" smtClean="0"/>
              <a:t>، </a:t>
            </a:r>
            <a:r>
              <a:rPr lang="ar-IQ" sz="2000" dirty="0" smtClean="0">
                <a:solidFill>
                  <a:srgbClr val="FFFF00"/>
                </a:solidFill>
              </a:rPr>
              <a:t>نحو : أَلاَ تَنْزِلُ عندنا فتُصِيبَ خيراً . </a:t>
            </a:r>
            <a:r>
              <a:rPr lang="ar-IQ" sz="2000" dirty="0" smtClean="0"/>
              <a:t>ومنه قول الشاعر :</a:t>
            </a:r>
          </a:p>
          <a:p>
            <a:endParaRPr lang="ar-IQ" sz="2000" dirty="0"/>
          </a:p>
          <a:p>
            <a:pPr algn="ctr"/>
            <a:r>
              <a:rPr lang="ar-IQ" sz="2000" dirty="0" smtClean="0">
                <a:solidFill>
                  <a:srgbClr val="FF0000"/>
                </a:solidFill>
                <a:cs typeface="PT Bold Heading" pitchFamily="2" charset="-78"/>
              </a:rPr>
              <a:t>يـَا </a:t>
            </a:r>
            <a:r>
              <a:rPr lang="ar-IQ" sz="2000" dirty="0">
                <a:solidFill>
                  <a:srgbClr val="FF0000"/>
                </a:solidFill>
                <a:cs typeface="PT Bold Heading" pitchFamily="2" charset="-78"/>
              </a:rPr>
              <a:t>ابْنَ الكِرَامِ أَلاَ تَدْنُو فتُبْصِرَ ما           قَدْ حَدَّثُوكَ فَمَا رَاءٍ كَمَنْ سَمِعَـا</a:t>
            </a:r>
          </a:p>
          <a:p>
            <a:r>
              <a:rPr lang="ar-IQ" sz="1400" dirty="0" smtClean="0"/>
              <a:t>                .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6527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1298</Words>
  <Application>Microsoft Office PowerPoint</Application>
  <PresentationFormat>عرض على الشاشة (9:16)‏</PresentationFormat>
  <Paragraphs>102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MOON</dc:creator>
  <cp:lastModifiedBy>MOON</cp:lastModifiedBy>
  <cp:revision>18</cp:revision>
  <dcterms:created xsi:type="dcterms:W3CDTF">2020-05-31T16:37:38Z</dcterms:created>
  <dcterms:modified xsi:type="dcterms:W3CDTF">2020-05-31T20:17:57Z</dcterms:modified>
</cp:coreProperties>
</file>